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lvl1pPr>
          </a:lstStyle>
          <a:p>
            <a:pPr/>
            <a:r>
              <a:t>Aligned with smartsheets they expressed their interest in using a similar concept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Remote usability test session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Created scenarios and tasks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Tested with 3 users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Technically will add 2 more weeks to the project timeline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Visually differentiate certain cards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Personas to help guide our solution </a:t>
            </a: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Stakeholders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Developers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Project Manager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Business Analyst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Challenging (tight deadlines, complex product, technical limitations, data visualization)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Oasis 2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Personas to help guide our solution </a:t>
            </a: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Survey with key stakeholders to understand their roles and how the project will impact them</a:t>
            </a:r>
          </a:p>
          <a:p>
            <a:pPr>
              <a:defRPr sz="1100"/>
            </a:pPr>
            <a:r>
              <a:t>Contextual interviews to identify the real experience</a:t>
            </a:r>
          </a:p>
          <a:p>
            <a:pPr>
              <a:defRPr sz="1100"/>
            </a:pPr>
            <a:r>
              <a:t>* Categorize using affinity maps</a:t>
            </a:r>
          </a:p>
          <a:p>
            <a:pPr>
              <a:defRPr sz="1100"/>
            </a:pPr>
            <a:r>
              <a:t>* Create personas and journey maps </a:t>
            </a:r>
          </a:p>
          <a:p>
            <a:pPr>
              <a:defRPr sz="1100"/>
            </a:pPr>
            <a:r>
              <a:t>Competitive analysis to leverage available solutions</a:t>
            </a: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Interesting facts:</a:t>
            </a:r>
          </a:p>
          <a:p>
            <a:pPr>
              <a:defRPr sz="1100"/>
            </a:pPr>
            <a:r>
              <a:t>* workaround using excel sheet </a:t>
            </a:r>
          </a:p>
          <a:p>
            <a:pPr>
              <a:defRPr sz="1100"/>
            </a:pPr>
            <a:r>
              <a:t>* Already familiar with smartsheets and wanted something similar to that</a:t>
            </a:r>
          </a:p>
          <a:p>
            <a:pPr>
              <a:defRPr sz="1100"/>
            </a:pPr>
            <a:r>
              <a:t>* Surprised by the amount of time spent for doing simple tasks</a:t>
            </a:r>
          </a:p>
          <a:p>
            <a:pPr>
              <a:defRPr sz="1100"/>
            </a:pPr>
            <a:r>
              <a:t>* Frustration to gather information from several resources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7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699" y="1201538"/>
            <a:ext cx="8520602" cy="1104601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Portfolio Review</a:t>
            </a:r>
          </a:p>
        </p:txBody>
      </p:sp>
      <p:sp>
        <p:nvSpPr>
          <p:cNvPr id="110" name="Google Shape;55;p13"/>
          <p:cNvSpPr txBox="1"/>
          <p:nvPr>
            <p:ph type="subTitle" idx="1"/>
          </p:nvPr>
        </p:nvSpPr>
        <p:spPr>
          <a:xfrm>
            <a:off x="311699" y="2306153"/>
            <a:ext cx="8520602" cy="2417101"/>
          </a:xfrm>
          <a:prstGeom prst="rect">
            <a:avLst/>
          </a:prstGeom>
        </p:spPr>
        <p:txBody>
          <a:bodyPr/>
          <a:lstStyle/>
          <a:p>
            <a:pPr marL="0" indent="0">
              <a:defRPr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0" indent="0"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</a:p>
          <a:p>
            <a:pPr marL="0" indent="0"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t>Elnaz Doostdar</a:t>
            </a:r>
          </a:p>
          <a:p>
            <a:pPr marL="0" indent="0"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t>Sr.UX/UI Designer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10;p20"/>
          <p:cNvSpPr txBox="1"/>
          <p:nvPr>
            <p:ph type="ctrTitle"/>
          </p:nvPr>
        </p:nvSpPr>
        <p:spPr>
          <a:xfrm>
            <a:off x="311698" y="366990"/>
            <a:ext cx="3909904" cy="945000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User Research </a:t>
            </a:r>
          </a:p>
        </p:txBody>
      </p:sp>
      <p:pic>
        <p:nvPicPr>
          <p:cNvPr id="154" name="Google Shape;111;p20" descr="Google Shape;111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48" y="1212787"/>
            <a:ext cx="4597792" cy="3225989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55" name="Google Shape;112;p20" descr="Google Shape;112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7048" y="4631599"/>
            <a:ext cx="3909904" cy="207791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5465" y="1212023"/>
            <a:ext cx="3945017" cy="322751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6;p26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161" name="Google Shape;167;p26"/>
          <p:cNvSpPr txBox="1"/>
          <p:nvPr>
            <p:ph type="subTitle" idx="1"/>
          </p:nvPr>
        </p:nvSpPr>
        <p:spPr>
          <a:xfrm>
            <a:off x="311699" y="1366275"/>
            <a:ext cx="5955876" cy="3468902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Key Insights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Last minute tasks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Shared spreadsheet of SLAs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Poor visibility on roadblocks caused delays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Bypassing current solution</a:t>
            </a:r>
          </a:p>
        </p:txBody>
      </p:sp>
      <p:pic>
        <p:nvPicPr>
          <p:cNvPr id="162" name="Google Shape;168;p26" descr="Google Shape;168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2616" y="1762999"/>
            <a:ext cx="1585785" cy="161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 defTabSz="530351">
              <a:defRPr sz="27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  <a:endParaRPr sz="1300"/>
          </a:p>
        </p:txBody>
      </p:sp>
      <p:pic>
        <p:nvPicPr>
          <p:cNvPr id="167" name="Google Shape;200;p31" descr="Google Shape;200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770" y="1377525"/>
            <a:ext cx="7169519" cy="2941312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68" name="Early Concept"/>
          <p:cNvSpPr txBox="1"/>
          <p:nvPr/>
        </p:nvSpPr>
        <p:spPr>
          <a:xfrm>
            <a:off x="406180" y="842010"/>
            <a:ext cx="163542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Early Concept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 defTabSz="530351">
              <a:defRPr sz="27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  <a:endParaRPr sz="1300"/>
          </a:p>
        </p:txBody>
      </p:sp>
      <p:pic>
        <p:nvPicPr>
          <p:cNvPr id="173" name="Google Shape;198;p31" descr="Google Shape;198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3130" y="238022"/>
            <a:ext cx="5871917" cy="4667455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74" name="Revision"/>
          <p:cNvSpPr txBox="1"/>
          <p:nvPr/>
        </p:nvSpPr>
        <p:spPr>
          <a:xfrm>
            <a:off x="411260" y="842010"/>
            <a:ext cx="9933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Revision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205;p32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Feedback</a:t>
            </a:r>
          </a:p>
        </p:txBody>
      </p:sp>
      <p:sp>
        <p:nvSpPr>
          <p:cNvPr id="179" name="Google Shape;206;p32"/>
          <p:cNvSpPr txBox="1"/>
          <p:nvPr>
            <p:ph type="subTitle" sz="half" idx="1"/>
          </p:nvPr>
        </p:nvSpPr>
        <p:spPr>
          <a:xfrm>
            <a:off x="311700" y="1366275"/>
            <a:ext cx="4154100" cy="3468902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Key Findings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Grouping concept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Lines are confusing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Tabs adds to the cognitive load </a:t>
            </a:r>
          </a:p>
        </p:txBody>
      </p:sp>
      <p:pic>
        <p:nvPicPr>
          <p:cNvPr id="180" name="Google Shape;207;p32" descr="Google Shape;207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2624" y="1365299"/>
            <a:ext cx="4144578" cy="3294441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vision"/>
          <p:cNvSpPr txBox="1"/>
          <p:nvPr/>
        </p:nvSpPr>
        <p:spPr>
          <a:xfrm>
            <a:off x="436660" y="1146810"/>
            <a:ext cx="99335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Revision</a:t>
            </a:r>
          </a:p>
        </p:txBody>
      </p:sp>
      <p:pic>
        <p:nvPicPr>
          <p:cNvPr id="185" name="Google Shape;214;p33" descr="Google Shape;214;p33"/>
          <p:cNvPicPr>
            <a:picLocks noChangeAspect="1"/>
          </p:cNvPicPr>
          <p:nvPr/>
        </p:nvPicPr>
        <p:blipFill>
          <a:blip r:embed="rId3">
            <a:extLst/>
          </a:blip>
          <a:srcRect l="2125" t="0" r="2572" b="0"/>
          <a:stretch>
            <a:fillRect/>
          </a:stretch>
        </p:blipFill>
        <p:spPr>
          <a:xfrm>
            <a:off x="3987174" y="115887"/>
            <a:ext cx="5029192" cy="4911812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86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187" name="Google Shape;207;p32" descr="Google Shape;207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49" y="1644699"/>
            <a:ext cx="3787881" cy="3010911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13;p33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192" name="(FINAL)Edit-Non-Guided-Request-Added.jpg" descr="(FINAL)Edit-Non-Guided-Request-Added.jpg"/>
          <p:cNvPicPr>
            <a:picLocks noChangeAspect="1"/>
          </p:cNvPicPr>
          <p:nvPr/>
        </p:nvPicPr>
        <p:blipFill>
          <a:blip r:embed="rId2">
            <a:extLst/>
          </a:blip>
          <a:srcRect l="0" t="23909" r="0" b="41726"/>
          <a:stretch>
            <a:fillRect/>
          </a:stretch>
        </p:blipFill>
        <p:spPr>
          <a:xfrm>
            <a:off x="432601" y="1639728"/>
            <a:ext cx="8108493" cy="3382848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93" name="Migrate Existing Projects"/>
          <p:cNvSpPr txBox="1"/>
          <p:nvPr/>
        </p:nvSpPr>
        <p:spPr>
          <a:xfrm>
            <a:off x="436660" y="1146810"/>
            <a:ext cx="29015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Migrate Existing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229;p35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Prototype</a:t>
            </a:r>
          </a:p>
        </p:txBody>
      </p:sp>
      <p:pic>
        <p:nvPicPr>
          <p:cNvPr id="196" name="Google Shape;231;p35" descr="Google Shape;231;p3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7894" y="737827"/>
            <a:ext cx="5333794" cy="3991648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97" name="User Flow"/>
          <p:cNvSpPr txBox="1"/>
          <p:nvPr/>
        </p:nvSpPr>
        <p:spPr>
          <a:xfrm>
            <a:off x="436660" y="1146810"/>
            <a:ext cx="117219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User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29;p35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Interactions</a:t>
            </a:r>
          </a:p>
        </p:txBody>
      </p:sp>
      <p:pic>
        <p:nvPicPr>
          <p:cNvPr id="202" name="added-checkmark-gif.gif" descr="added-checkmark-gif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7517" y="2175995"/>
            <a:ext cx="2955116" cy="1825516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03" name="pp-interaction.gif" descr="pp-interaction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963" y="1451167"/>
            <a:ext cx="5703466" cy="3275172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36;p36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Testing</a:t>
            </a:r>
          </a:p>
        </p:txBody>
      </p:sp>
      <p:sp>
        <p:nvSpPr>
          <p:cNvPr id="208" name="Google Shape;237;p36"/>
          <p:cNvSpPr txBox="1"/>
          <p:nvPr>
            <p:ph type="subTitle" sz="half" idx="1"/>
          </p:nvPr>
        </p:nvSpPr>
        <p:spPr>
          <a:xfrm>
            <a:off x="321858" y="1366275"/>
            <a:ext cx="3993907" cy="3468902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Final Thoughts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Missing information on cards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Filters to adjust card view</a:t>
            </a:r>
          </a:p>
        </p:txBody>
      </p:sp>
      <p:pic>
        <p:nvPicPr>
          <p:cNvPr id="209" name="Google Shape;238;p36" descr="Google Shape;238;p36"/>
          <p:cNvPicPr>
            <a:picLocks noChangeAspect="1"/>
          </p:cNvPicPr>
          <p:nvPr/>
        </p:nvPicPr>
        <p:blipFill>
          <a:blip r:embed="rId3">
            <a:extLst/>
          </a:blip>
          <a:srcRect l="2125" t="0" r="2573" b="0"/>
          <a:stretch>
            <a:fillRect/>
          </a:stretch>
        </p:blipFill>
        <p:spPr>
          <a:xfrm>
            <a:off x="4594793" y="671314"/>
            <a:ext cx="4334757" cy="4233587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13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Project Planner 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Reporting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49;p38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Final Design</a:t>
            </a:r>
          </a:p>
        </p:txBody>
      </p:sp>
      <p:pic>
        <p:nvPicPr>
          <p:cNvPr id="214" name="Google Shape;250;p38" descr="Google Shape;250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16" y="1293700"/>
            <a:ext cx="4818936" cy="2867790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0853" y="1288938"/>
            <a:ext cx="4111024" cy="287731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61;p40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Measure Success</a:t>
            </a:r>
          </a:p>
        </p:txBody>
      </p:sp>
      <p:sp>
        <p:nvSpPr>
          <p:cNvPr id="220" name="Google Shape;262;p40"/>
          <p:cNvSpPr txBox="1"/>
          <p:nvPr>
            <p:ph type="subTitle" idx="1"/>
          </p:nvPr>
        </p:nvSpPr>
        <p:spPr>
          <a:xfrm>
            <a:off x="311700" y="1366275"/>
            <a:ext cx="8347800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Time spent on creating projects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Number of delayed projects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Adoption of new features</a:t>
            </a:r>
          </a:p>
        </p:txBody>
      </p:sp>
      <p:pic>
        <p:nvPicPr>
          <p:cNvPr id="221" name="Google Shape;263;p40" descr="Google Shape;263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3670" y="1366275"/>
            <a:ext cx="3301001" cy="2553950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68;p41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Future Directions</a:t>
            </a:r>
          </a:p>
        </p:txBody>
      </p:sp>
      <p:sp>
        <p:nvSpPr>
          <p:cNvPr id="224" name="Google Shape;269;p41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Optimize and automate user flows further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timer concept to track time on task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Build a reporting dashboard to analyze the outcome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54;p13"/>
          <p:cNvSpPr txBox="1"/>
          <p:nvPr>
            <p:ph type="ctrTitle"/>
          </p:nvPr>
        </p:nvSpPr>
        <p:spPr>
          <a:xfrm>
            <a:off x="234652" y="1927598"/>
            <a:ext cx="3792743" cy="1288305"/>
          </a:xfrm>
          <a:prstGeom prst="rect">
            <a:avLst/>
          </a:prstGeom>
        </p:spPr>
        <p:txBody>
          <a:bodyPr anchor="t"/>
          <a:lstStyle>
            <a:lvl1pPr algn="l" defTabSz="676655">
              <a:defRPr sz="35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Reporting Dashboard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3172" y="439913"/>
            <a:ext cx="5325904" cy="426367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73;p27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230" name="Google Shape;174;p27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 a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flexible </a:t>
            </a:r>
            <a:r>
              <a:t>and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 immersive </a:t>
            </a:r>
            <a:r>
              <a:t>data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t>visualization dashboard for project managers and directors to gain deeper insights about:</a:t>
            </a:r>
          </a:p>
        </p:txBody>
      </p:sp>
      <p:sp>
        <p:nvSpPr>
          <p:cNvPr id="231" name="Google Shape;180;p28"/>
          <p:cNvSpPr txBox="1"/>
          <p:nvPr/>
        </p:nvSpPr>
        <p:spPr>
          <a:xfrm>
            <a:off x="311699" y="2382274"/>
            <a:ext cx="8520602" cy="3468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Request management 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Team performance &amp; workload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Sprint planning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Improve SLAs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234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Personas with different skill sets and expectations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Using the right type of chart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Technical limitations of chart types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Breaking down data to provide deeper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36;p23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239" name="Google Shape;137;p23"/>
          <p:cNvSpPr txBox="1"/>
          <p:nvPr/>
        </p:nvSpPr>
        <p:spPr>
          <a:xfrm>
            <a:off x="311700" y="1164900"/>
            <a:ext cx="16866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6B7C9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240" name="Google Shape;138;p23" descr="Google Shape;13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116" y="1680573"/>
            <a:ext cx="4177598" cy="3133191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41" name="Google Shape;139;p23" descr="Google Shape;139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3591" y="1680578"/>
            <a:ext cx="4177602" cy="3133184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199;p31" descr="Google Shape;199;p31"/>
          <p:cNvPicPr>
            <a:picLocks noChangeAspect="1"/>
          </p:cNvPicPr>
          <p:nvPr/>
        </p:nvPicPr>
        <p:blipFill>
          <a:blip r:embed="rId3">
            <a:extLst/>
          </a:blip>
          <a:srcRect l="0" t="0" r="0" b="7551"/>
          <a:stretch>
            <a:fillRect/>
          </a:stretch>
        </p:blipFill>
        <p:spPr>
          <a:xfrm>
            <a:off x="407795" y="1365910"/>
            <a:ext cx="8017824" cy="3585889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246" name="Google Shape;220;p34"/>
          <p:cNvSpPr txBox="1"/>
          <p:nvPr/>
        </p:nvSpPr>
        <p:spPr>
          <a:xfrm>
            <a:off x="311698" y="350700"/>
            <a:ext cx="3078604" cy="945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>
            <a:lvl1pPr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Reporting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29;p35"/>
          <p:cNvSpPr txBox="1"/>
          <p:nvPr>
            <p:ph type="ctrTitle"/>
          </p:nvPr>
        </p:nvSpPr>
        <p:spPr>
          <a:xfrm>
            <a:off x="311699" y="1983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Interactions</a:t>
            </a:r>
          </a:p>
        </p:txBody>
      </p:sp>
      <p:pic>
        <p:nvPicPr>
          <p:cNvPr id="251" name="updated-report-interaction.mp4" descr="updated-report-interac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45391" y="1109066"/>
            <a:ext cx="8083810" cy="391409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6666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68;p41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Future Directions</a:t>
            </a:r>
          </a:p>
        </p:txBody>
      </p:sp>
      <p:sp>
        <p:nvSpPr>
          <p:cNvPr id="256" name="Google Shape;269;p41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Saving custom filters for reports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Alerts for anomalies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NLP to reduce the learning curve for novice users 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Reward team for timely projects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348" y="1299467"/>
            <a:ext cx="4098329" cy="3280933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18" name="Google Shape;54;p13"/>
          <p:cNvSpPr txBox="1"/>
          <p:nvPr>
            <p:ph type="ctrTitle"/>
          </p:nvPr>
        </p:nvSpPr>
        <p:spPr>
          <a:xfrm>
            <a:off x="-1" y="119971"/>
            <a:ext cx="9144001" cy="1104601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Project Planner &amp; Reporting</a:t>
            </a:r>
          </a:p>
        </p:txBody>
      </p:sp>
      <p:pic>
        <p:nvPicPr>
          <p:cNvPr id="119" name="Google Shape;104;p19" descr="Google Shape;104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532" y="1295952"/>
            <a:ext cx="4425264" cy="3287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74;p42"/>
          <p:cNvSpPr txBox="1"/>
          <p:nvPr>
            <p:ph type="ctrTitle"/>
          </p:nvPr>
        </p:nvSpPr>
        <p:spPr>
          <a:xfrm>
            <a:off x="311699" y="824398"/>
            <a:ext cx="8520602" cy="3494703"/>
          </a:xfrm>
          <a:prstGeom prst="rect">
            <a:avLst/>
          </a:prstGeom>
        </p:spPr>
        <p:txBody>
          <a:bodyPr anchor="ctr"/>
          <a:lstStyle/>
          <a:p>
            <a:pPr>
              <a:defRPr sz="4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Thank You! </a:t>
            </a:r>
          </a:p>
          <a:p>
            <a:pPr>
              <a:defRPr sz="4800">
                <a:latin typeface="Lato Bold"/>
                <a:ea typeface="Lato Bold"/>
                <a:cs typeface="Lato Bold"/>
                <a:sym typeface="Lato Bold"/>
              </a:defRPr>
            </a:pPr>
            <a:r>
              <a:t>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3;p16"/>
          <p:cNvSpPr txBox="1"/>
          <p:nvPr>
            <p:ph type="ctrTitle"/>
          </p:nvPr>
        </p:nvSpPr>
        <p:spPr>
          <a:xfrm>
            <a:off x="1386900" y="561693"/>
            <a:ext cx="6370201" cy="1434003"/>
          </a:xfrm>
          <a:prstGeom prst="rect">
            <a:avLst/>
          </a:prstGeom>
        </p:spPr>
        <p:txBody>
          <a:bodyPr anchor="t"/>
          <a:lstStyle>
            <a:lvl1pPr defTabSz="832834">
              <a:defRPr sz="3588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Project Details</a:t>
            </a:r>
          </a:p>
        </p:txBody>
      </p:sp>
      <p:pic>
        <p:nvPicPr>
          <p:cNvPr id="122" name="Google Shape;76;p16" descr="Google Shape;76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121" y="1783713"/>
            <a:ext cx="1143002" cy="70485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77;p16"/>
          <p:cNvSpPr txBox="1"/>
          <p:nvPr/>
        </p:nvSpPr>
        <p:spPr>
          <a:xfrm>
            <a:off x="533729" y="2638978"/>
            <a:ext cx="2641787" cy="153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lnSpc>
                <a:spcPct val="115000"/>
              </a:lnSpc>
              <a:defRPr sz="16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</a:t>
            </a:r>
            <a:r>
              <a:rPr sz="2000"/>
              <a:t>Team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Product Manager, Product Architect, 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BA, Designer,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Developers, Stakeholders</a:t>
            </a:r>
          </a:p>
        </p:txBody>
      </p:sp>
      <p:sp>
        <p:nvSpPr>
          <p:cNvPr id="124" name="My role was to involve in all activities,…"/>
          <p:cNvSpPr txBox="1"/>
          <p:nvPr>
            <p:ph type="subTitle" sz="quarter" idx="1"/>
          </p:nvPr>
        </p:nvSpPr>
        <p:spPr>
          <a:xfrm>
            <a:off x="3498963" y="1594589"/>
            <a:ext cx="5130139" cy="1629201"/>
          </a:xfrm>
          <a:prstGeom prst="rect">
            <a:avLst/>
          </a:prstGeom>
        </p:spPr>
        <p:txBody>
          <a:bodyPr/>
          <a:lstStyle/>
          <a:p>
            <a:pPr marL="0" indent="0">
              <a:defRPr sz="2000">
                <a:solidFill>
                  <a:schemeClr val="accent5">
                    <a:lumOff val="-6549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My role was to involve in all activities, </a:t>
            </a:r>
          </a:p>
          <a:p>
            <a:pPr marL="0" indent="0">
              <a:defRPr sz="2000">
                <a:solidFill>
                  <a:schemeClr val="accent5">
                    <a:lumOff val="-6549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end-to-end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, from </a:t>
            </a:r>
            <a:r>
              <a:t>synthesizing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 research results, to creating final </a:t>
            </a:r>
            <a:r>
              <a:t>design deliverables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t>user testing</a:t>
            </a:r>
            <a:r>
              <a:rPr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125" name="IoGeMB6igekk4HuI_-o3qKEseyRfsEqAAbf9lapqcgRPCphBLL89aEnzBEBYQCdjSuFZDiHr70AqZSkEF_iNBxr4yJl6D8ZNwsC0GjM-g78kuIUcLM4EFBV2aQvYqhDkLDOeLgay9tA.png" descr="IoGeMB6igekk4HuI_-o3qKEseyRfsEqAAbf9lapqcgRPCphBLL89aEnzBEBYQCdjSuFZDiHr70AqZSkEF_iNBxr4yJl6D8ZNwsC0GjM-g78kuIUcLM4EFBV2aQvYqhDkLDOeLgay9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9431" y="3067492"/>
            <a:ext cx="1629202" cy="162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54;p13"/>
          <p:cNvSpPr txBox="1"/>
          <p:nvPr>
            <p:ph type="ctrTitle"/>
          </p:nvPr>
        </p:nvSpPr>
        <p:spPr>
          <a:xfrm>
            <a:off x="292100" y="2165524"/>
            <a:ext cx="3647784" cy="812453"/>
          </a:xfrm>
          <a:prstGeom prst="rect">
            <a:avLst/>
          </a:prstGeom>
        </p:spPr>
        <p:txBody>
          <a:bodyPr anchor="t"/>
          <a:lstStyle>
            <a:lvl1pPr defTabSz="722376">
              <a:defRPr sz="37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Project Planner </a:t>
            </a:r>
          </a:p>
        </p:txBody>
      </p:sp>
      <p:pic>
        <p:nvPicPr>
          <p:cNvPr id="130" name="Google Shape;104;p19" descr="Google Shape;10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7933" y="848825"/>
            <a:ext cx="4637759" cy="3445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67;p15"/>
          <p:cNvSpPr txBox="1"/>
          <p:nvPr>
            <p:ph type="ctrTitle"/>
          </p:nvPr>
        </p:nvSpPr>
        <p:spPr>
          <a:xfrm>
            <a:off x="311699" y="276983"/>
            <a:ext cx="8520602" cy="1089301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Problem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45" y="1100808"/>
            <a:ext cx="7407056" cy="2359431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34" name="Google Shape;180;p28"/>
          <p:cNvSpPr txBox="1"/>
          <p:nvPr/>
        </p:nvSpPr>
        <p:spPr>
          <a:xfrm>
            <a:off x="459018" y="3583694"/>
            <a:ext cx="6058854" cy="143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 marL="352042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Obscure body of work</a:t>
            </a:r>
          </a:p>
          <a:p>
            <a:pPr marL="352042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Heavy manual work </a:t>
            </a:r>
          </a:p>
          <a:p>
            <a:pPr marL="352042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Poor visibility on project status &amp; outcome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73;p27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139" name="Google Shape;174;p27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 a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centralized </a:t>
            </a:r>
            <a:r>
              <a:t>and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intuitive </a:t>
            </a:r>
            <a:r>
              <a:t>platform for project managers and team members to put them in control and elevate them to more meaningful work.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Constraints</a:t>
            </a:r>
          </a:p>
        </p:txBody>
      </p:sp>
      <p:sp>
        <p:nvSpPr>
          <p:cNvPr id="142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2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Dependancies to other parts of a complex product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Inaccurate SLAs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Technical limitations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Migration of old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36;p23"/>
          <p:cNvSpPr txBox="1"/>
          <p:nvPr>
            <p:ph type="ctrTitle"/>
          </p:nvPr>
        </p:nvSpPr>
        <p:spPr>
          <a:xfrm>
            <a:off x="311699" y="350700"/>
            <a:ext cx="8520602" cy="945902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147" name="Google Shape;137;p23"/>
          <p:cNvSpPr txBox="1"/>
          <p:nvPr/>
        </p:nvSpPr>
        <p:spPr>
          <a:xfrm>
            <a:off x="311700" y="1164900"/>
            <a:ext cx="16866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6B7C9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148" name="Google Shape;139;p23" descr="Google Shape;139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2" y="1667873"/>
            <a:ext cx="4216692" cy="3162503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49" name="Google Shape;140;p23" descr="Google Shape;140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6830" y="1664848"/>
            <a:ext cx="4224736" cy="3168553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